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61" r:id="rId3"/>
    <p:sldId id="298" r:id="rId4"/>
    <p:sldId id="264" r:id="rId5"/>
    <p:sldId id="265" r:id="rId6"/>
    <p:sldId id="266" r:id="rId7"/>
    <p:sldId id="308" r:id="rId8"/>
    <p:sldId id="267" r:id="rId9"/>
    <p:sldId id="268" r:id="rId10"/>
    <p:sldId id="269" r:id="rId11"/>
    <p:sldId id="270" r:id="rId12"/>
    <p:sldId id="272" r:id="rId13"/>
    <p:sldId id="299" r:id="rId14"/>
    <p:sldId id="309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18" r:id="rId23"/>
    <p:sldId id="319" r:id="rId24"/>
    <p:sldId id="293" r:id="rId25"/>
    <p:sldId id="304" r:id="rId26"/>
    <p:sldId id="305" r:id="rId27"/>
    <p:sldId id="297" r:id="rId28"/>
    <p:sldId id="313" r:id="rId29"/>
    <p:sldId id="30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748" autoAdjust="0"/>
  </p:normalViewPr>
  <p:slideViewPr>
    <p:cSldViewPr>
      <p:cViewPr>
        <p:scale>
          <a:sx n="87" d="100"/>
          <a:sy n="87" d="100"/>
        </p:scale>
        <p:origin x="-87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ane%20Carloni\Documents\NIUVIS\gr&#225;ficos%20curs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28800"/>
        <c:axId val="23230336"/>
      </c:barChart>
      <c:catAx>
        <c:axId val="232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3230336"/>
        <c:crosses val="autoZero"/>
        <c:auto val="1"/>
        <c:lblAlgn val="ctr"/>
        <c:lblOffset val="100"/>
        <c:noMultiLvlLbl val="0"/>
      </c:catAx>
      <c:valAx>
        <c:axId val="2323033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3228800"/>
        <c:crosses val="autoZero"/>
        <c:crossBetween val="between"/>
        <c:majorUnit val="0.1"/>
        <c:minorUnit val="4.000000000000001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4937E-2"/>
          <c:y val="0.30403039159223183"/>
          <c:w val="0.93346866087750924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0.13672922252010725</c:v>
                </c:pt>
                <c:pt idx="1">
                  <c:v>0.24128686327077747</c:v>
                </c:pt>
                <c:pt idx="2">
                  <c:v>0.42091152815013405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246720"/>
        <c:axId val="23248256"/>
      </c:barChart>
      <c:catAx>
        <c:axId val="232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48256"/>
        <c:crosses val="autoZero"/>
        <c:auto val="1"/>
        <c:lblAlgn val="ctr"/>
        <c:lblOffset val="100"/>
        <c:noMultiLvlLbl val="0"/>
      </c:catAx>
      <c:valAx>
        <c:axId val="2324825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3246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4576150954106E-2"/>
          <c:y val="0.29642892904282919"/>
          <c:w val="0.92901878914405012"/>
          <c:h val="0.5892867419202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0.25</c:v>
                </c:pt>
                <c:pt idx="1">
                  <c:v>0.38043478260869568</c:v>
                </c:pt>
                <c:pt idx="2">
                  <c:v>0.67391304347826086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613888"/>
        <c:axId val="32615424"/>
      </c:barChart>
      <c:catAx>
        <c:axId val="326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615424"/>
        <c:crosses val="autoZero"/>
        <c:auto val="1"/>
        <c:lblAlgn val="ctr"/>
        <c:lblOffset val="100"/>
        <c:noMultiLvlLbl val="0"/>
      </c:catAx>
      <c:valAx>
        <c:axId val="3261542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26138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86885245901641E-2"/>
          <c:y val="0.30514705882352944"/>
          <c:w val="0.93237704918032782"/>
          <c:h val="0.57720588235294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0.88235294117647056</c:v>
                </c:pt>
                <c:pt idx="1">
                  <c:v>0.9</c:v>
                </c:pt>
                <c:pt idx="2">
                  <c:v>0.9426751592356688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59704832"/>
        <c:axId val="59706368"/>
      </c:barChart>
      <c:catAx>
        <c:axId val="5970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06368"/>
        <c:crosses val="autoZero"/>
        <c:auto val="1"/>
        <c:lblAlgn val="ctr"/>
        <c:lblOffset val="100"/>
        <c:noMultiLvlLbl val="0"/>
      </c:catAx>
      <c:valAx>
        <c:axId val="5970636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9704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0212765957444E-2"/>
          <c:y val="0.30627361456702346"/>
          <c:w val="0.92765957446808511"/>
          <c:h val="0.5756467936440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0.91304347826086951</c:v>
                </c:pt>
                <c:pt idx="1">
                  <c:v>0.91428571428571426</c:v>
                </c:pt>
                <c:pt idx="2">
                  <c:v>0.95161290322580649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0818944"/>
        <c:axId val="60820480"/>
      </c:barChart>
      <c:catAx>
        <c:axId val="608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20480"/>
        <c:crosses val="autoZero"/>
        <c:auto val="1"/>
        <c:lblAlgn val="ctr"/>
        <c:lblOffset val="100"/>
        <c:noMultiLvlLbl val="0"/>
      </c:catAx>
      <c:valAx>
        <c:axId val="608204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0818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9AE6-5E03-4B02-9F63-025D0655471F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B7F6-2C46-444A-9C11-B9A1DA5FE77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B7F6-2C46-444A-9C11-B9A1DA5FE7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B7F6-2C46-444A-9C11-B9A1DA5FE7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36B45-252E-4073-80F7-697EAEA7E7D6}" type="datetimeFigureOut">
              <a:rPr lang="pt-BR" smtClean="0"/>
              <a:pPr/>
              <a:t>10/04/2016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/d3298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8794" y="2786058"/>
            <a:ext cx="6858048" cy="100013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s-ES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11431" y="4789601"/>
            <a:ext cx="614538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Juan Sanchez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Licea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Catiuscie Cabreira da Silva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 2016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604024" y="173295"/>
            <a:ext cx="1104900" cy="112014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3" cstate="print"/>
          <a:srcRect l="6361" t="17719" r="52043" b="63577"/>
          <a:stretch/>
        </p:blipFill>
        <p:spPr bwMode="auto">
          <a:xfrm>
            <a:off x="3007820" y="-42129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763688" y="2551662"/>
            <a:ext cx="6694512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Melhoria da atenção à saúde das pessoas com hipertensão arterial sistêmica e/ou diabetes da UBS Neco Fonseca, </a:t>
            </a:r>
            <a:r>
              <a:rPr lang="pt-BR" dirty="0" err="1"/>
              <a:t>Jerumenha</a:t>
            </a:r>
            <a:r>
              <a:rPr lang="pt-BR" dirty="0"/>
              <a:t>/PI</a:t>
            </a:r>
            <a:br>
              <a:rPr lang="pt-BR" dirty="0"/>
            </a:br>
            <a:endParaRPr lang="pt-BR" dirty="0"/>
          </a:p>
        </p:txBody>
      </p:sp>
      <p:pic>
        <p:nvPicPr>
          <p:cNvPr id="9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782" y="5776174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consultas;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de faltosas e busca ativa;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Atividade educativa com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de equipe;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>
                <a:solidFill>
                  <a:srgbClr val="FF0000"/>
                </a:solidFill>
              </a:rPr>
              <a:t>Logística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número 36 e 37 - Estratégias Para o Cuidado da Pessoa com Doenças Crônica – do Ministério da Saúde (2014)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Planilha coleta de dados ofertados pelo curso.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44,1 % = 207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programa de atenção detecção precoce do câncer de colo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uterino.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39756" y="691190"/>
            <a:ext cx="8532439" cy="10058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b="1" dirty="0"/>
              <a:t>Objetivo 1. Ampliar a cobertura das pessoas com hipertensão e/ou diabetes.</a:t>
            </a:r>
          </a:p>
          <a:p>
            <a:r>
              <a:rPr lang="pt-BR" sz="2000" b="1" dirty="0"/>
              <a:t>Meta 1.1: </a:t>
            </a:r>
            <a:r>
              <a:rPr lang="pt-BR" sz="2000" dirty="0"/>
              <a:t>Ampliar para 80% a cobertura dos hipertensos da área de abrangência no Programa de Atenção à Hipertensão Arterial e à Diabetes Mellitus da unidade de saúde.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220072" y="4725144"/>
            <a:ext cx="3852522" cy="1303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13547549"/>
              </p:ext>
            </p:extLst>
          </p:nvPr>
        </p:nvGraphicFramePr>
        <p:xfrm>
          <a:off x="1515330" y="2751362"/>
          <a:ext cx="6516216" cy="343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3042" y="4149080"/>
            <a:ext cx="156536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1= 51 </a:t>
            </a:r>
          </a:p>
          <a:p>
            <a:r>
              <a:rPr lang="pt-BR" dirty="0" smtClean="0"/>
              <a:t>Mês 2= 90</a:t>
            </a:r>
          </a:p>
          <a:p>
            <a:r>
              <a:rPr lang="pt-BR" dirty="0" smtClean="0"/>
              <a:t>Mês 3= 157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474644336"/>
              </p:ext>
            </p:extLst>
          </p:nvPr>
        </p:nvGraphicFramePr>
        <p:xfrm>
          <a:off x="2216773" y="2668859"/>
          <a:ext cx="5727813" cy="35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15,9%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195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detecção precoce do câncer de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12828" y="236591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/>
              <a:t>Objetivo 1. Ampliar a cobertura das pessoas com hipertensão e/ou diabetes</a:t>
            </a:r>
            <a:r>
              <a:rPr lang="pt-BR" sz="2000" dirty="0"/>
              <a:t>.</a:t>
            </a:r>
          </a:p>
          <a:p>
            <a:r>
              <a:rPr lang="pt-BR" sz="2000" b="1" dirty="0"/>
              <a:t>Meta 1.2:</a:t>
            </a:r>
            <a:r>
              <a:rPr lang="pt-BR" sz="2000" dirty="0"/>
              <a:t> Cadastrar 80% dos Diabéticos da área de abrangência no Programa de Atenção à Hipertensão Arterial e à Diabetes Mellitus da unidade de saúde.</a:t>
            </a:r>
          </a:p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818" y="3801814"/>
            <a:ext cx="1485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1= 23 </a:t>
            </a:r>
          </a:p>
          <a:p>
            <a:r>
              <a:rPr lang="pt-BR" dirty="0" smtClean="0"/>
              <a:t>Mês 2= 35</a:t>
            </a:r>
          </a:p>
          <a:p>
            <a:r>
              <a:rPr lang="pt-BR" dirty="0" smtClean="0"/>
              <a:t>Mês 3= 62</a:t>
            </a:r>
            <a:endParaRPr lang="pt-BR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366615741"/>
              </p:ext>
            </p:extLst>
          </p:nvPr>
        </p:nvGraphicFramePr>
        <p:xfrm>
          <a:off x="2051720" y="2636912"/>
          <a:ext cx="5472608" cy="359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04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15,9%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195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detecção precoce do câncer de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8279" y="544975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1" dirty="0"/>
              <a:t>Objetivo 2. Melhorar a qualidade da atenção das pessoas com hipertensão e/ou diabetes.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Meta 2.1:</a:t>
            </a:r>
            <a:r>
              <a:rPr lang="pt-BR" sz="2000" dirty="0"/>
              <a:t> Realizar exame clínico apropriado em 100% dos hipertensos. 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Indicador 2.1:</a:t>
            </a:r>
            <a:r>
              <a:rPr lang="pt-BR" sz="2000" dirty="0"/>
              <a:t> Proporção de hipertensos com o exame clínico apropriado de acordo com o protocolo. </a:t>
            </a:r>
            <a:endParaRPr lang="pt-BR" sz="2000" dirty="0" smtClean="0"/>
          </a:p>
          <a:p>
            <a:pPr>
              <a:spcAft>
                <a:spcPts val="1200"/>
              </a:spcAft>
            </a:pPr>
            <a:r>
              <a:rPr lang="pt-BR" sz="2000" b="1" dirty="0"/>
              <a:t>Indicador 2.2:</a:t>
            </a:r>
            <a:r>
              <a:rPr lang="pt-BR" sz="2000" dirty="0"/>
              <a:t> Proporção de diabéticos com o exame clínico apropriado de acordo com o protocolo.   </a:t>
            </a:r>
            <a:endParaRPr lang="pt-BR" sz="2000" dirty="0" smtClean="0"/>
          </a:p>
          <a:p>
            <a:pPr>
              <a:spcAft>
                <a:spcPts val="1200"/>
              </a:spcAft>
            </a:pPr>
            <a:endParaRPr lang="pt-BR" sz="2000" dirty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911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15,9%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195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detecção precoce do câncer de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8279" y="544975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/>
              <a:t>Objetivo 2. Melhorar a qualidade da atenção das pessoas com hipertensão e/ou diabetes.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/>
              <a:t>Meta 2.3:</a:t>
            </a:r>
            <a:r>
              <a:rPr lang="pt-BR" sz="2000" dirty="0"/>
              <a:t> Garantir a 100% dos diabéticos a realização de exame dos pés em dia.</a:t>
            </a:r>
          </a:p>
          <a:p>
            <a:pPr>
              <a:spcAft>
                <a:spcPts val="1200"/>
              </a:spcAft>
            </a:pPr>
            <a:endParaRPr lang="pt-BR" sz="2000" dirty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</a:t>
            </a:r>
          </a:p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pic>
        <p:nvPicPr>
          <p:cNvPr id="6" name="Imagem 5" descr="C:\Users\Usuario\AppData\Local\Microsoft\Windows\Temporary Internet Files\Content.Word\IMG_0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8988" y="2944794"/>
            <a:ext cx="3972699" cy="3853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12828" y="236591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/>
              <a:t>Objetivo 2. Melhorar a qualidade da atenção das pessoas com hipertensão e/ou diabetes.</a:t>
            </a:r>
          </a:p>
          <a:p>
            <a:r>
              <a:rPr lang="pt-BR" sz="2000" b="1" dirty="0"/>
              <a:t>Meta 2.4:</a:t>
            </a:r>
            <a:r>
              <a:rPr lang="pt-BR" sz="2000" dirty="0"/>
              <a:t> Garantir a 100% dos hipertensos a realização de exames complementares em dia de acordo com o protocolo.</a:t>
            </a:r>
          </a:p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818" y="3801814"/>
            <a:ext cx="1485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1= 45 </a:t>
            </a:r>
          </a:p>
          <a:p>
            <a:r>
              <a:rPr lang="pt-BR" dirty="0" smtClean="0"/>
              <a:t>Mês 2= 81</a:t>
            </a:r>
          </a:p>
          <a:p>
            <a:r>
              <a:rPr lang="pt-BR" dirty="0" smtClean="0"/>
              <a:t>Mês 3= 148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19589783"/>
              </p:ext>
            </p:extLst>
          </p:nvPr>
        </p:nvGraphicFramePr>
        <p:xfrm>
          <a:off x="1987252" y="2420888"/>
          <a:ext cx="6753671" cy="404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6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12828" y="236591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/>
              <a:t>Objetivo 2. Melhorar a qualidade da atenção das pessoas com hipertensão e/ou diabetes.</a:t>
            </a:r>
          </a:p>
          <a:p>
            <a:r>
              <a:rPr lang="pt-BR" sz="2000" b="1" dirty="0"/>
              <a:t>Meta 2.5:</a:t>
            </a:r>
            <a:r>
              <a:rPr lang="pt-BR" sz="2000" dirty="0"/>
              <a:t> Garantir a 100% dos diabéticos a realização de exames complementares em dia de acordo com o protocolo.</a:t>
            </a:r>
          </a:p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818" y="3801814"/>
            <a:ext cx="1485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1= </a:t>
            </a:r>
            <a:r>
              <a:rPr lang="pt-BR" dirty="0"/>
              <a:t>2</a:t>
            </a:r>
            <a:r>
              <a:rPr lang="pt-BR" dirty="0" smtClean="0"/>
              <a:t>1</a:t>
            </a:r>
          </a:p>
          <a:p>
            <a:r>
              <a:rPr lang="pt-BR" dirty="0" smtClean="0"/>
              <a:t>Mês 2= 32</a:t>
            </a:r>
          </a:p>
          <a:p>
            <a:r>
              <a:rPr lang="pt-BR" dirty="0" smtClean="0"/>
              <a:t>Mês 3= 59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30386450"/>
              </p:ext>
            </p:extLst>
          </p:nvPr>
        </p:nvGraphicFramePr>
        <p:xfrm>
          <a:off x="2265581" y="2492896"/>
          <a:ext cx="6406614" cy="395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3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8279" y="544975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1" dirty="0"/>
              <a:t>Objetivo 2. Melhorar a qualidade da atenção das pessoas com hipertensão e/ou diabetes</a:t>
            </a:r>
          </a:p>
          <a:p>
            <a:pPr>
              <a:spcAft>
                <a:spcPts val="1200"/>
              </a:spcAft>
            </a:pPr>
            <a:r>
              <a:rPr lang="pt-BR" sz="2000" b="1" dirty="0" smtClean="0"/>
              <a:t>Meta 2.6:</a:t>
            </a:r>
            <a:r>
              <a:rPr lang="pt-BR" sz="2000" dirty="0" smtClean="0"/>
              <a:t> Priorizar a prescrição de medicamentos da farmácia popular para 100% dos hipertensos cadastrados na unidade de saúde.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Meta 2.7:</a:t>
            </a:r>
            <a:r>
              <a:rPr lang="pt-BR" sz="2000" dirty="0"/>
              <a:t> Priorizar a prescrição de medicamentos da farmácia popular para 100% dos diabéticos cadastrados na unidade de saúde. </a:t>
            </a:r>
            <a:endParaRPr lang="pt-BR" sz="2000" dirty="0" smtClean="0"/>
          </a:p>
          <a:p>
            <a:pPr>
              <a:spcAft>
                <a:spcPts val="1200"/>
              </a:spcAft>
            </a:pPr>
            <a:r>
              <a:rPr lang="pt-BR" sz="2000" b="1" dirty="0"/>
              <a:t>Meta 2.8:</a:t>
            </a:r>
            <a:r>
              <a:rPr lang="pt-BR" sz="2000" dirty="0"/>
              <a:t> Realizar avaliação da necessidade de atendimento odontológico em 100% dos hipertensos.      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Meta 2.9:</a:t>
            </a:r>
            <a:r>
              <a:rPr lang="pt-BR" sz="2000" dirty="0"/>
              <a:t> Realizar avaliação da necessidade de atendimento odontológico em 100% dos diabéticos.</a:t>
            </a:r>
          </a:p>
          <a:p>
            <a:endParaRPr lang="pt-BR" sz="2000" dirty="0" smtClean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4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8279" y="544975"/>
            <a:ext cx="8829720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1" dirty="0"/>
              <a:t>Objetivo 3: Melhorar a adesão de hipertensos e diabéticos ao programa de </a:t>
            </a:r>
            <a:r>
              <a:rPr lang="pt-BR" sz="2000" b="1" dirty="0" err="1"/>
              <a:t>Hiperdia</a:t>
            </a:r>
            <a:r>
              <a:rPr lang="pt-BR" sz="2000" b="1" dirty="0"/>
              <a:t> do Ministério da Saúde (MS).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Meta 3.1:</a:t>
            </a:r>
            <a:r>
              <a:rPr lang="pt-BR" sz="2000" dirty="0"/>
              <a:t> Realizar busca ativa de 100% dos usuários Hipertensos faltosos nas consultas. </a:t>
            </a:r>
            <a:endParaRPr lang="pt-BR" sz="2000" dirty="0" smtClean="0"/>
          </a:p>
          <a:p>
            <a:pPr>
              <a:spcAft>
                <a:spcPts val="1200"/>
              </a:spcAft>
            </a:pPr>
            <a:r>
              <a:rPr lang="pt-BR" sz="2000" b="1" dirty="0"/>
              <a:t>Meta 3.2:</a:t>
            </a:r>
            <a:r>
              <a:rPr lang="pt-BR" sz="2000" dirty="0"/>
              <a:t> Buscar 100% dos diabéticos faltosos às consultas na unidade de saúde conforme a periodicidade recomendada.</a:t>
            </a:r>
          </a:p>
          <a:p>
            <a:endParaRPr lang="pt-BR" sz="2000" dirty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593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4F271C">
                    <a:satMod val="13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pt-BR" b="1" dirty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 algn="just">
              <a:buFont typeface="Wingdings" panose="05000000000000000000" pitchFamily="2" charset="2"/>
              <a:buChar char="Ø"/>
            </a:pPr>
            <a:r>
              <a:rPr lang="pt-BR" dirty="0"/>
              <a:t>A </a:t>
            </a:r>
            <a:r>
              <a:rPr lang="pt-BR" b="1" dirty="0"/>
              <a:t>Hipertensão Arterial Sistêmica </a:t>
            </a:r>
            <a:r>
              <a:rPr lang="pt-BR" dirty="0"/>
              <a:t>(HAS) e o </a:t>
            </a:r>
            <a:r>
              <a:rPr lang="pt-BR" b="1" dirty="0"/>
              <a:t>Diabetes Mellitus </a:t>
            </a:r>
            <a:r>
              <a:rPr lang="pt-BR" dirty="0"/>
              <a:t>(DM) são </a:t>
            </a:r>
            <a:r>
              <a:rPr lang="pt-BR" dirty="0" smtClean="0"/>
              <a:t>os </a:t>
            </a:r>
            <a:r>
              <a:rPr lang="pt-BR" dirty="0"/>
              <a:t>principais fatores de risco para as doenças cardiovasculares, que por sua vez constituem a principal causa de morbimortalidade na população </a:t>
            </a:r>
            <a:r>
              <a:rPr lang="pt-BR" dirty="0" smtClean="0"/>
              <a:t>brasileira.</a:t>
            </a:r>
          </a:p>
          <a:p>
            <a:pPr marL="425196" indent="-342900" algn="just">
              <a:buFont typeface="Wingdings" panose="05000000000000000000" pitchFamily="2" charset="2"/>
              <a:buChar char="Ø"/>
            </a:pPr>
            <a:endParaRPr lang="pt-BR" sz="2400" b="1" dirty="0" smtClean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A maior </a:t>
            </a:r>
            <a:r>
              <a:rPr lang="pt-BR" dirty="0"/>
              <a:t>parte das complicações destas doenças está em indivíduos que ainda não </a:t>
            </a:r>
            <a:r>
              <a:rPr lang="pt-BR" dirty="0" smtClean="0"/>
              <a:t>tinham sido diagnosticados </a:t>
            </a:r>
            <a:r>
              <a:rPr lang="pt-BR" dirty="0"/>
              <a:t>como hipertensos ou diabéticos.</a:t>
            </a:r>
            <a:endParaRPr lang="pt-BR" sz="2400" b="1" dirty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2400" b="1" dirty="0" smtClean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pt-BR" sz="2400" dirty="0"/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76256" y="6381328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105" y="467872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31522" y="1218276"/>
            <a:ext cx="8240673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/>
              <a:t>Objetivo 4: Melhorar o registro das informações</a:t>
            </a:r>
            <a:endParaRPr lang="pt-BR" sz="2000" dirty="0"/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4.1:</a:t>
            </a:r>
            <a:r>
              <a:rPr lang="pt-BR" sz="2000" dirty="0"/>
              <a:t> Registrar 100 % dos usuários Hipertensos da área de abrangência na ficha de acompanhamento da unidade de saúde.  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4.2:</a:t>
            </a:r>
            <a:r>
              <a:rPr lang="pt-BR" sz="2000" dirty="0"/>
              <a:t> Manter ficha de acompanhamento de 100% dos diabéticos cadastrados na unidade de saúde.</a:t>
            </a:r>
          </a:p>
          <a:p>
            <a:endParaRPr lang="pt-BR" sz="2000" dirty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99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105" y="467872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31522" y="1218276"/>
            <a:ext cx="8240673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/>
              <a:t>Objetivo 5: Mapear hipertensos de risco para doença cardiovascular.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5.1:</a:t>
            </a:r>
            <a:r>
              <a:rPr lang="pt-BR" sz="2000" dirty="0"/>
              <a:t> Realizar estratificação do risco cardiovascular ao 100% dos Hipertensos e Diabéticos cadastrados na unidade de </a:t>
            </a:r>
            <a:r>
              <a:rPr lang="pt-BR" sz="2000" dirty="0" smtClean="0"/>
              <a:t>saúde.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5.2:</a:t>
            </a:r>
            <a:r>
              <a:rPr lang="pt-BR" sz="2000" dirty="0"/>
              <a:t> Realizar estratificação do risco cardiovascular em 100% dos diabéticos cadastrados na unidade de </a:t>
            </a:r>
            <a:r>
              <a:rPr lang="pt-BR" sz="2000" dirty="0" smtClean="0"/>
              <a:t>saúde.</a:t>
            </a:r>
            <a:endParaRPr lang="pt-BR" sz="2000" dirty="0"/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119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105" y="467872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31522" y="680191"/>
            <a:ext cx="8240673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/>
              <a:t>Objetivo 6: Realizar ações de promoção e prevenção da saúde.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6.1:</a:t>
            </a:r>
            <a:r>
              <a:rPr lang="pt-BR" sz="2000" dirty="0"/>
              <a:t> Garantir orientação nutricional sobre alimentação saudável a 100% dos hipertensos. 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6.2:</a:t>
            </a:r>
            <a:r>
              <a:rPr lang="pt-BR" sz="2000" dirty="0"/>
              <a:t> Garantir orientação nutricional sobre alimentação saudável a 100% dos diabéticos.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6.3:</a:t>
            </a:r>
            <a:r>
              <a:rPr lang="pt-BR" sz="2000" dirty="0"/>
              <a:t> Garantir orientação em relação à prática regular de atividade física dos usuários hipertensos.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6.4:</a:t>
            </a:r>
            <a:r>
              <a:rPr lang="pt-BR" sz="2000" dirty="0"/>
              <a:t> Garantir orientação em relação à prática regular de atividade física dos usuários diabéticos.</a:t>
            </a:r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89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105" y="467872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50808" y="680191"/>
            <a:ext cx="8240673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/>
              <a:t>Objetivo 6: Realizar ações de promoção e prevenção da saúde.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/>
              <a:t>Meta </a:t>
            </a:r>
            <a:r>
              <a:rPr lang="pt-BR" sz="2000" b="1" dirty="0"/>
              <a:t>6.5:</a:t>
            </a:r>
            <a:r>
              <a:rPr lang="pt-BR" sz="2000" dirty="0"/>
              <a:t> Garantir orientação sobre os riscos do tabagismo a 100% dos usuários hipertensos</a:t>
            </a:r>
            <a:r>
              <a:rPr lang="pt-BR" sz="20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6.6:</a:t>
            </a:r>
            <a:r>
              <a:rPr lang="pt-BR" sz="2000" dirty="0"/>
              <a:t> Garantir orientação sobre os riscos do tabagismo a 100% dos usuários Diabéticos</a:t>
            </a:r>
            <a:r>
              <a:rPr lang="pt-BR" sz="20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6.7:</a:t>
            </a:r>
            <a:r>
              <a:rPr lang="pt-BR" sz="2000" dirty="0"/>
              <a:t> Garantir orientação sobre higiene bucal a 100% dos usuários hipertensos.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/>
              <a:t>Meta 6.8:</a:t>
            </a:r>
            <a:r>
              <a:rPr lang="pt-BR" sz="2000" dirty="0"/>
              <a:t> Garantir orientação sobre higiene bucal a 100% dos usuários Diabéticos.</a:t>
            </a:r>
          </a:p>
          <a:p>
            <a:pPr>
              <a:spcAft>
                <a:spcPts val="1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Atingimos 100% nos 3 meses de intervenção</a:t>
            </a:r>
            <a:endParaRPr lang="pt-BR" sz="2000" b="1" dirty="0">
              <a:solidFill>
                <a:srgbClr val="FF0000"/>
              </a:solidFill>
            </a:endParaRPr>
          </a:p>
          <a:p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10493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990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marL="82296" indent="0" algn="just">
              <a:lnSpc>
                <a:spcPct val="17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atribuições da equipe;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Promoveu o trabalho integrado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Trabalho integrado da equipe;</a:t>
            </a: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58204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Antes 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atividades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centradas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médico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isso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usuários procuravam a UBS somente quando precisavam de alguma medicação.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Realização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classificação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risco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-24340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br>
              <a:rPr lang="pt-B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8103844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Satisfação com a prioridade de atendimento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Realização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grupo, como caminhadas, consultas e palestras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72452" cy="5604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Reflexão crítica sobre aprendizagem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246720" cy="5669822"/>
          </a:xfrm>
        </p:spPr>
        <p:txBody>
          <a:bodyPr>
            <a:normAutofit fontScale="70000" lnSpcReduction="20000"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superei minhas expectativas já que durante o curso alcancei um nível de conhecimento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 situação da saúde do Brasil e da minha área de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consegui aplicar os conhecimentos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Atenção Primária na Saúde. </a:t>
            </a:r>
            <a:endParaRPr lang="pt-B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conhecimento de protocolos e estratégias de trabalho na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 Intervenção fez com que toda a equipe na UBS se unisse ainda mais para consegui alcançar o objetivo. Com isso acredito que essa interação vai continuar e a população só tem a ganhar.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929" y="260648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 descr="C:\Users\Usuario\AppData\Local\Microsoft\Windows\Temporary Internet Files\Content.Word\IMG_03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5309" y="1823283"/>
            <a:ext cx="4708841" cy="4607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5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REFERÊNCIAS</a:t>
            </a:r>
            <a:endParaRPr lang="es-E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200" dirty="0" smtClean="0"/>
              <a:t>BRASIL</a:t>
            </a:r>
            <a:r>
              <a:rPr lang="pt-BR" sz="2200" dirty="0"/>
              <a:t>. MINISTÉRIO DA SAÚDE. Secretaria de Atenção à Saúde. </a:t>
            </a:r>
            <a:r>
              <a:rPr lang="pt-BR" sz="2200" b="1" dirty="0"/>
              <a:t>Departamento de Atenção Básica. Estratégias para o cuidado da pessoa com doença crônica: diabetes mellitus</a:t>
            </a:r>
            <a:r>
              <a:rPr lang="pt-BR" sz="2200" dirty="0"/>
              <a:t>. Brasília: Ministério da Saúde, 2013.160 p.: il. (Cadernos de Atenção Básica, n. 36).</a:t>
            </a:r>
          </a:p>
          <a:p>
            <a:pPr marL="0" indent="0">
              <a:buNone/>
            </a:pPr>
            <a:r>
              <a:rPr lang="pt-BR" sz="2200" dirty="0"/>
              <a:t> 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BRASIL. MINISTÉRIO DA SAÚDE. Secretaria de Atenção à Saúde. Departamento de Atenção Básica. </a:t>
            </a:r>
            <a:r>
              <a:rPr lang="pt-BR" sz="2200" b="1" dirty="0"/>
              <a:t>Estratégias para o cuidado da pessoa com doença crônica: hipertensão arterial sistêmica.</a:t>
            </a:r>
            <a:r>
              <a:rPr lang="pt-BR" sz="2200" dirty="0"/>
              <a:t> Brasília: Ministério da Saúde, 2013. 128 p.: il. (Cadernos de Atenção Básica, n. 37).</a:t>
            </a:r>
          </a:p>
          <a:p>
            <a:pPr marL="0" indent="0">
              <a:buNone/>
            </a:pPr>
            <a:r>
              <a:rPr lang="pt-BR" sz="2200" dirty="0"/>
              <a:t> </a:t>
            </a:r>
          </a:p>
          <a:p>
            <a:pPr marL="0" indent="0">
              <a:buNone/>
            </a:pPr>
            <a:r>
              <a:rPr lang="pt-BR" sz="2200" dirty="0"/>
              <a:t>BRASIL. PRESIDÊNCIA DA REPÚBLICA. CASA CIVIL.	 </a:t>
            </a:r>
            <a:r>
              <a:rPr lang="pt-BR" sz="2200" b="1" dirty="0"/>
              <a:t>Decreto Nº 3.298, de 20 de dezembro de 1999. </a:t>
            </a:r>
            <a:r>
              <a:rPr lang="pt-BR" sz="2200" dirty="0"/>
              <a:t>Disponível em: </a:t>
            </a:r>
            <a:r>
              <a:rPr lang="pt-BR" sz="2200" u="sng" dirty="0">
                <a:hlinkClick r:id="rId3"/>
              </a:rPr>
              <a:t>http://www.planalto.gov.br/ccivil_03/decreto/d3298.htm</a:t>
            </a:r>
            <a:r>
              <a:rPr lang="pt-BR" sz="2200" dirty="0"/>
              <a:t>. Desde: 21 de dezembro de 1999. Acesso em: 02 de agosto de 2015.</a:t>
            </a:r>
          </a:p>
          <a:p>
            <a:pPr marL="0" indent="0">
              <a:buNone/>
            </a:pPr>
            <a:r>
              <a:rPr lang="pt-BR" sz="2200" dirty="0"/>
              <a:t> </a:t>
            </a:r>
          </a:p>
          <a:p>
            <a:pPr marL="0" indent="0">
              <a:buNone/>
            </a:pPr>
            <a:r>
              <a:rPr lang="pt-BR" sz="2200" dirty="0"/>
              <a:t> </a:t>
            </a:r>
          </a:p>
          <a:p>
            <a:pPr marL="0" indent="0">
              <a:buNone/>
            </a:pPr>
            <a:r>
              <a:rPr lang="pt-BR" sz="2200" dirty="0"/>
              <a:t>BRASIL. MINISTÉRIO DA SAÚDE. SECRETARIA DE ATENÇÃO À SAÚDE. DEPARTAMENTO DE ATENÇÃO BÁSICA. </a:t>
            </a:r>
            <a:r>
              <a:rPr lang="pt-BR" sz="2200" b="1" dirty="0"/>
              <a:t>Controle dos cânceres do colo do útero e da mama</a:t>
            </a:r>
            <a:r>
              <a:rPr lang="pt-BR" sz="2200" dirty="0"/>
              <a:t>. 2. ed. – Brasília: Editora do Ministério da Saúde, 2013. 124 p.: il. (Cadernos de Atenção Básica, n. 13).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018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2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4F271C">
                    <a:satMod val="13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4F271C">
                    <a:satMod val="13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INTRODUÇÃO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400" y="1700808"/>
            <a:ext cx="8053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CARACTERIZAÇÃO DO MUNICÍPIO</a:t>
            </a:r>
            <a:r>
              <a:rPr lang="pt-BR" sz="2000" b="1" dirty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Jerumenha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está localizado 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Piauí/PI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62706"/>
            <a:ext cx="2801491" cy="39662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9466" y="2843452"/>
            <a:ext cx="49343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cerca de 5.000 habitantes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itchFamily="34" charset="0"/>
              </a:rPr>
              <a:t>2 UBS no Modelo de ESF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hospital municipalizado (Gestão Mista)</a:t>
            </a:r>
            <a:endParaRPr lang="pt-BR" sz="2000" u="sng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873752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da UBS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Neco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Fonseca:</a:t>
            </a:r>
          </a:p>
          <a:p>
            <a:pPr marL="82296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estimada: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2.600 habitantes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da equipe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um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médico de família, uma enfermeira, uma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enfermagem, seis Agentes Comunitários de Saúde (ACS), um dentista, um auxiliar de saúde bucal e uma psicóloga.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4630"/>
            <a:ext cx="7467600" cy="1143000"/>
          </a:xfrm>
        </p:spPr>
        <p:txBody>
          <a:bodyPr>
            <a:noAutofit/>
          </a:bodyPr>
          <a:lstStyle/>
          <a:p>
            <a:r>
              <a:rPr lang="pt-BR" sz="4000" u="sng" dirty="0"/>
              <a:t>Antes da intervenção</a:t>
            </a:r>
            <a:r>
              <a:rPr lang="pt-BR" sz="4000" dirty="0"/>
              <a:t>: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539 pessoas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20 anos ou mais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estimadas pelo CAP, somente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219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(41%)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eram acompanhadas;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Apresentávamos baixos indicadores de qualidade para HAS e DM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154 pessoas com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com 20 anos ou mais estimadas para nossa área de abrangência, apenas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51 (33%)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eram acompanhadas.</a:t>
            </a:r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Objetivo geral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6851"/>
            <a:ext cx="79928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800" dirty="0"/>
              <a:t>Melhorar a atenção à saúde dos portadores de hipertensão e/ou diabetes na UBS Neco Fonseca, município </a:t>
            </a:r>
            <a:r>
              <a:rPr lang="pt-BR" sz="2800" dirty="0" err="1"/>
              <a:t>Jerumenha</a:t>
            </a:r>
            <a:r>
              <a:rPr lang="pt-BR" sz="2800" dirty="0"/>
              <a:t>/PI.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937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03232" cy="5133184"/>
          </a:xfrm>
        </p:spPr>
        <p:txBody>
          <a:bodyPr>
            <a:normAutofit lnSpcReduction="10000"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Ampliar </a:t>
            </a:r>
            <a:r>
              <a:rPr lang="pt-BR" dirty="0"/>
              <a:t>a cobertura a pessoas hipertensas e/ou diabéticas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Melhorar </a:t>
            </a:r>
            <a:r>
              <a:rPr lang="pt-BR" dirty="0"/>
              <a:t>a qualidade da atenção a hipertensos e/ou diabéticos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Melhorar </a:t>
            </a:r>
            <a:r>
              <a:rPr lang="pt-BR" dirty="0"/>
              <a:t>a adesão de pessoas com hipertensão e/ou diabetes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Melhorar </a:t>
            </a:r>
            <a:r>
              <a:rPr lang="pt-BR" dirty="0"/>
              <a:t>o registro das informações.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Mapear </a:t>
            </a:r>
            <a:r>
              <a:rPr lang="pt-BR" dirty="0"/>
              <a:t>o risco para doença cardiovascular das pessoas com hipertensão e/ou diabetes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Promover </a:t>
            </a:r>
            <a:r>
              <a:rPr lang="pt-BR" dirty="0"/>
              <a:t>a saúde de pessoas com hipertensão e/ou diabetes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5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ações foram desenvolvidas nos seguintes eixos: </a:t>
            </a:r>
          </a:p>
          <a:p>
            <a:pPr marL="82296" indent="0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avaliação.</a:t>
            </a:r>
          </a:p>
          <a:p>
            <a:pPr marL="457200" indent="-457200">
              <a:buFont typeface="+mj-lt"/>
              <a:buAutoNum type="arabicPeriod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serviço.</a:t>
            </a:r>
          </a:p>
          <a:p>
            <a:pPr marL="457200" indent="-457200">
              <a:buFont typeface="+mj-lt"/>
              <a:buAutoNum type="arabicPeriod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Engajamento público. </a:t>
            </a:r>
          </a:p>
          <a:p>
            <a:pPr marL="457200" indent="-457200">
              <a:buFont typeface="+mj-lt"/>
              <a:buAutoNum type="arabicPeriod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Metodologia/Ações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prevista para 12 semanas, mas foi realizada em 11 semanas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alvo: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HAS e/ou DM residentes na área de abrangência da UBS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da população alvo.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1392</Words>
  <Application>Microsoft Office PowerPoint</Application>
  <PresentationFormat>Apresentação na tela (4:3)</PresentationFormat>
  <Paragraphs>220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Balcão Envidraçado</vt:lpstr>
      <vt:lpstr>Melhoria da atenção à saúde das pessoas com hipertensão arterial sistêmica e/ou diabetes da UBS Neco Fonseca, Jerumenha/PI </vt:lpstr>
      <vt:lpstr>INTRODUÇÃO</vt:lpstr>
      <vt:lpstr>         INTRODUÇÃO  </vt:lpstr>
      <vt:lpstr>INTRODUÇÃO</vt:lpstr>
      <vt:lpstr>Antes da intervenção:  </vt:lpstr>
      <vt:lpstr>Objetivo geral</vt:lpstr>
      <vt:lpstr>OBJETIVOS ESPECÍFICOS</vt:lpstr>
      <vt:lpstr>Metodologia</vt:lpstr>
      <vt:lpstr>Metodologia/Ações</vt:lpstr>
      <vt:lpstr>Metodologia/Ações</vt:lpstr>
      <vt:lpstr>Logística</vt:lpstr>
      <vt:lpstr>   Resultado: 44,1 % = 207  Cobertura do programa de atenção detecção precoce do câncer de colo uterino.    </vt:lpstr>
      <vt:lpstr>   Resultado: 15,9% = 195 Cobertura do programa de atenção detecção precoce do câncer de mama.    </vt:lpstr>
      <vt:lpstr>   Resultado: 15,9% = 195 Cobertura do programa de atenção detecção precoce do câncer de mama.    </vt:lpstr>
      <vt:lpstr>   Resultado: 15,9% = 195 Cobertura do programa de atenção detecção precoce do câncer de mama.    </vt:lpstr>
      <vt:lpstr>   </vt:lpstr>
      <vt:lpstr>   </vt:lpstr>
      <vt:lpstr>       </vt:lpstr>
      <vt:lpstr>       </vt:lpstr>
      <vt:lpstr>       </vt:lpstr>
      <vt:lpstr>       </vt:lpstr>
      <vt:lpstr>       </vt:lpstr>
      <vt:lpstr>       </vt:lpstr>
      <vt:lpstr>Discussão</vt:lpstr>
      <vt:lpstr>Apresentação do PowerPoint</vt:lpstr>
      <vt:lpstr>Discussão </vt:lpstr>
      <vt:lpstr>Reflexão crítica sobre aprendizagem</vt:lpstr>
      <vt:lpstr>OBRIGADO!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Usuario</cp:lastModifiedBy>
  <cp:revision>75</cp:revision>
  <dcterms:created xsi:type="dcterms:W3CDTF">2015-08-05T17:36:44Z</dcterms:created>
  <dcterms:modified xsi:type="dcterms:W3CDTF">2016-04-10T15:36:00Z</dcterms:modified>
</cp:coreProperties>
</file>